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opperplate Gothic Bold" panose="020E0705020206020404" pitchFamily="34" charset="0"/>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214" autoAdjust="0"/>
  </p:normalViewPr>
  <p:slideViewPr>
    <p:cSldViewPr snapToGrid="0">
      <p:cViewPr varScale="1">
        <p:scale>
          <a:sx n="34" d="100"/>
          <a:sy n="34" d="100"/>
        </p:scale>
        <p:origin x="1332" y="48"/>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A4B2F-3437-4721-BF4D-C86BF3E77FA9}"/>
              </a:ext>
            </a:extLst>
          </p:cNvPr>
          <p:cNvSpPr>
            <a:spLocks noGrp="1"/>
          </p:cNvSpPr>
          <p:nvPr>
            <p:ph type="hdr" sz="quarter"/>
          </p:nvPr>
        </p:nvSpPr>
        <p:spPr>
          <a:xfrm>
            <a:off x="0" y="0"/>
            <a:ext cx="2971800" cy="727788"/>
          </a:xfrm>
          <a:prstGeom prst="rect">
            <a:avLst/>
          </a:prstGeom>
        </p:spPr>
        <p:txBody>
          <a:bodyPr vert="horz" lIns="91440" tIns="45720" rIns="91440" bIns="45720" rtlCol="0"/>
          <a:lstStyle>
            <a:lvl1pPr algn="l">
              <a:defRPr sz="1200"/>
            </a:lvl1pPr>
          </a:lstStyle>
          <a:p>
            <a:r>
              <a:rPr lang="en-US" sz="2400" dirty="0">
                <a:effectLst>
                  <a:reflection blurRad="6350" stA="50000" endA="300" endPos="50000" dist="29997" dir="5400000" sy="-100000" algn="bl" rotWithShape="0"/>
                </a:effectLst>
                <a:latin typeface="Copperplate Gothic Bold" panose="020E0705020206020404" pitchFamily="34" charset="0"/>
              </a:rPr>
              <a:t>God’s Mirror</a:t>
            </a:r>
          </a:p>
        </p:txBody>
      </p:sp>
      <p:sp>
        <p:nvSpPr>
          <p:cNvPr id="3" name="Date Placeholder 2">
            <a:extLst>
              <a:ext uri="{FF2B5EF4-FFF2-40B4-BE49-F238E27FC236}">
                <a16:creationId xmlns:a16="http://schemas.microsoft.com/office/drawing/2014/main" id="{12684261-9B48-40AD-BF17-F6D51C1AF1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25, 2017 am</a:t>
            </a:r>
          </a:p>
        </p:txBody>
      </p:sp>
      <p:sp>
        <p:nvSpPr>
          <p:cNvPr id="4" name="Footer Placeholder 3">
            <a:extLst>
              <a:ext uri="{FF2B5EF4-FFF2-40B4-BE49-F238E27FC236}">
                <a16:creationId xmlns:a16="http://schemas.microsoft.com/office/drawing/2014/main" id="{0A813640-0633-4A59-BD7D-F4E8075CD3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D5CE80B-A92B-41F9-AA19-17522CB293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A700BF8-E4D2-4DE9-AF03-D3926A10C5FF}" type="slidenum">
              <a:rPr lang="en-US" smtClean="0"/>
              <a:t>‹#›</a:t>
            </a:fld>
            <a:endParaRPr lang="en-US" dirty="0"/>
          </a:p>
        </p:txBody>
      </p:sp>
    </p:spTree>
    <p:extLst>
      <p:ext uri="{BB962C8B-B14F-4D97-AF65-F5344CB8AC3E}">
        <p14:creationId xmlns:p14="http://schemas.microsoft.com/office/powerpoint/2010/main" val="131376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289F1-BD3F-48BC-A4C8-09F4740DD34A}" type="datetimeFigureOut">
              <a:rPr lang="en-US" smtClean="0"/>
              <a:t>6/23/2017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4BF85-D9CC-4FD4-AD4D-9FAE25A63807}" type="slidenum">
              <a:rPr lang="en-US" smtClean="0"/>
              <a:t>‹#›</a:t>
            </a:fld>
            <a:endParaRPr lang="en-US"/>
          </a:p>
        </p:txBody>
      </p:sp>
    </p:spTree>
    <p:extLst>
      <p:ext uri="{BB962C8B-B14F-4D97-AF65-F5344CB8AC3E}">
        <p14:creationId xmlns:p14="http://schemas.microsoft.com/office/powerpoint/2010/main" val="221096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1:22-25), </a:t>
            </a:r>
            <a:r>
              <a:rPr lang="en-US" i="1" dirty="0"/>
              <a:t>“But be doers of the word, and not hearers only, deceiving yourselves. </a:t>
            </a:r>
            <a:r>
              <a:rPr lang="en-US" i="1" baseline="30000" dirty="0"/>
              <a:t>23</a:t>
            </a:r>
            <a:r>
              <a:rPr lang="en-US" i="1" dirty="0"/>
              <a:t> For if anyone is a hearer of the word and not a doer, he is like a man observing his natural face in a mirror; </a:t>
            </a:r>
            <a:r>
              <a:rPr lang="en-US" i="1" baseline="30000" dirty="0"/>
              <a:t>24</a:t>
            </a:r>
            <a:r>
              <a:rPr lang="en-US" i="1" dirty="0"/>
              <a:t> for he observes himself, goes away, and immediately forgets what kind of man he was. </a:t>
            </a:r>
            <a:r>
              <a:rPr lang="en-US" i="1" baseline="30000" dirty="0"/>
              <a:t>25</a:t>
            </a:r>
            <a:r>
              <a:rPr lang="en-US" i="1" dirty="0"/>
              <a:t> But he who looks into the perfect law of liberty and continues in it, and is not a forgetful hearer but a doer of the work, this one will be blessed in what he does.”</a:t>
            </a:r>
          </a:p>
          <a:p>
            <a:endParaRPr lang="en-US" dirty="0"/>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Most of us used a mirror this morning. In fact, most people use a mirror several times a day.</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 reason is obvious. </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We want to know how we look and we want to look our best.  </a:t>
            </a:r>
            <a:r>
              <a:rPr lang="en-US" sz="1200" b="0" i="0" kern="1200" dirty="0">
                <a:solidFill>
                  <a:schemeClr val="tx1"/>
                </a:solidFill>
                <a:effectLst/>
                <a:latin typeface="+mn-lt"/>
                <a:ea typeface="+mn-ea"/>
                <a:cs typeface="+mn-cs"/>
              </a:rPr>
              <a:t>A mirror is a tool we use to improve our appearance. Vanity ought not to place us before the mirror, but good common sense should. We all need to improve our appearance from time to time! </a:t>
            </a:r>
            <a:r>
              <a:rPr lang="en-US" sz="1200" b="1" i="0" kern="1200" dirty="0">
                <a:solidFill>
                  <a:schemeClr val="tx1"/>
                </a:solidFill>
                <a:effectLst/>
                <a:latin typeface="+mn-lt"/>
                <a:ea typeface="+mn-ea"/>
                <a:cs typeface="+mn-cs"/>
              </a:rPr>
              <a:t> (Example:  Bill Cosby TV special.  His tie was crooked the whole time!)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James says the person who hears God’s word but will not obey it is like a man who looks into a mirror, sees his appearance, but fails to improve himself. He forgets what he saw - it makes no impression on him</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Since we all can make spiritual improvement in our lives, we must not be like this self-deluded man.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Consider these points in the comparison of God’s word, the gospel of Christ, to a mirror:</a:t>
            </a:r>
          </a:p>
        </p:txBody>
      </p:sp>
      <p:sp>
        <p:nvSpPr>
          <p:cNvPr id="4" name="Slide Number Placeholder 3"/>
          <p:cNvSpPr>
            <a:spLocks noGrp="1"/>
          </p:cNvSpPr>
          <p:nvPr>
            <p:ph type="sldNum" sz="quarter" idx="10"/>
          </p:nvPr>
        </p:nvSpPr>
        <p:spPr/>
        <p:txBody>
          <a:bodyPr/>
          <a:lstStyle/>
          <a:p>
            <a:fld id="{E174BF85-D9CC-4FD4-AD4D-9FAE25A63807}" type="slidenum">
              <a:rPr lang="en-US" smtClean="0"/>
              <a:t>1</a:t>
            </a:fld>
            <a:endParaRPr lang="en-US"/>
          </a:p>
        </p:txBody>
      </p:sp>
    </p:spTree>
    <p:extLst>
      <p:ext uri="{BB962C8B-B14F-4D97-AF65-F5344CB8AC3E}">
        <p14:creationId xmlns:p14="http://schemas.microsoft.com/office/powerpoint/2010/main" val="245631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We must know how we look to God</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1:23),</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“For if anyone is a </a:t>
            </a:r>
            <a:r>
              <a:rPr lang="en-US" sz="1200" b="1" i="1" kern="1200" dirty="0">
                <a:solidFill>
                  <a:schemeClr val="tx1"/>
                </a:solidFill>
                <a:effectLst/>
                <a:latin typeface="+mn-lt"/>
                <a:ea typeface="+mn-ea"/>
                <a:cs typeface="+mn-cs"/>
              </a:rPr>
              <a:t>hearer of the word and not a doer</a:t>
            </a:r>
            <a:r>
              <a:rPr lang="en-US" sz="1200" b="0" i="1" kern="1200" dirty="0">
                <a:solidFill>
                  <a:schemeClr val="tx1"/>
                </a:solidFill>
                <a:effectLst/>
                <a:latin typeface="+mn-lt"/>
                <a:ea typeface="+mn-ea"/>
                <a:cs typeface="+mn-cs"/>
              </a:rPr>
              <a:t>, he is like a man observing his natural face in a mirror”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God’s word gives us God’s picture of us.  We must see ourselves as God sees us.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 we should examine ourselves with the law of liberty</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Corinthians 13:5), </a:t>
            </a:r>
            <a:r>
              <a:rPr lang="en-US" sz="1200" b="0" i="1" kern="1200" dirty="0">
                <a:solidFill>
                  <a:schemeClr val="tx1"/>
                </a:solidFill>
                <a:effectLst/>
                <a:latin typeface="+mn-lt"/>
                <a:ea typeface="+mn-ea"/>
                <a:cs typeface="+mn-cs"/>
              </a:rPr>
              <a:t>“Examine yourselves as to whether you are in the faith. Test yourselves. Do you not know yourselves, that Jesus Christ is in you? —unless indeed you are disqualified.”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will show us our sin and teach us what to do about them</a:t>
            </a:r>
          </a:p>
          <a:p>
            <a:pPr marL="0" lvl="0" indent="0">
              <a:buFont typeface="Arial" panose="020B0604020202020204" pitchFamily="34" charset="0"/>
              <a:buNone/>
            </a:pPr>
            <a:r>
              <a:rPr lang="en-US" sz="1200" b="1" i="0" kern="1200" dirty="0">
                <a:solidFill>
                  <a:schemeClr val="tx1"/>
                </a:solidFill>
                <a:effectLst/>
                <a:latin typeface="+mn-lt"/>
                <a:ea typeface="+mn-ea"/>
                <a:cs typeface="+mn-cs"/>
              </a:rPr>
              <a:t>(Romans 3:23), </a:t>
            </a:r>
            <a:r>
              <a:rPr lang="en-US" sz="1200" b="0" i="1" kern="1200" dirty="0">
                <a:solidFill>
                  <a:schemeClr val="tx1"/>
                </a:solidFill>
                <a:effectLst/>
                <a:latin typeface="+mn-lt"/>
                <a:ea typeface="+mn-ea"/>
                <a:cs typeface="+mn-cs"/>
              </a:rPr>
              <a:t>“for all have sinned and fall short of the glory of God.”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(Romans 6:23), </a:t>
            </a:r>
            <a:r>
              <a:rPr lang="en-US" sz="1200" b="0" i="1" kern="1200" dirty="0">
                <a:solidFill>
                  <a:schemeClr val="tx1"/>
                </a:solidFill>
                <a:effectLst/>
                <a:latin typeface="+mn-lt"/>
                <a:ea typeface="+mn-ea"/>
                <a:cs typeface="+mn-cs"/>
              </a:rPr>
              <a:t>“For the wages of sin is death, but the gift of God is eternal life in Christ Jesus our Lord.”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2:38-42), </a:t>
            </a:r>
            <a:r>
              <a:rPr lang="en-US" sz="1200" b="0" i="1" kern="1200" dirty="0">
                <a:solidFill>
                  <a:schemeClr val="tx1"/>
                </a:solidFill>
                <a:effectLst/>
                <a:latin typeface="+mn-lt"/>
                <a:ea typeface="+mn-ea"/>
                <a:cs typeface="+mn-cs"/>
              </a:rPr>
              <a:t>“Then Peter said to them, "</a:t>
            </a:r>
            <a:r>
              <a:rPr lang="en-US" sz="1200" b="0" i="1" u="sng" kern="1200" dirty="0">
                <a:solidFill>
                  <a:schemeClr val="tx1"/>
                </a:solidFill>
                <a:effectLst/>
                <a:latin typeface="+mn-lt"/>
                <a:ea typeface="+mn-ea"/>
                <a:cs typeface="+mn-cs"/>
              </a:rPr>
              <a:t>Repent</a:t>
            </a:r>
            <a:r>
              <a:rPr lang="en-US" sz="1200" b="0" i="1" kern="1200" dirty="0">
                <a:solidFill>
                  <a:schemeClr val="tx1"/>
                </a:solidFill>
                <a:effectLst/>
                <a:latin typeface="+mn-lt"/>
                <a:ea typeface="+mn-ea"/>
                <a:cs typeface="+mn-cs"/>
              </a:rPr>
              <a:t>, and let every one of you be </a:t>
            </a:r>
            <a:r>
              <a:rPr lang="en-US" sz="1200" b="0" i="1" u="sng" kern="1200" dirty="0">
                <a:solidFill>
                  <a:schemeClr val="tx1"/>
                </a:solidFill>
                <a:effectLst/>
                <a:latin typeface="+mn-lt"/>
                <a:ea typeface="+mn-ea"/>
                <a:cs typeface="+mn-cs"/>
              </a:rPr>
              <a:t>baptized</a:t>
            </a:r>
            <a:r>
              <a:rPr lang="en-US" sz="1200" b="0" i="1" kern="1200" dirty="0">
                <a:solidFill>
                  <a:schemeClr val="tx1"/>
                </a:solidFill>
                <a:effectLst/>
                <a:latin typeface="+mn-lt"/>
                <a:ea typeface="+mn-ea"/>
                <a:cs typeface="+mn-cs"/>
              </a:rPr>
              <a:t> in the name of Jesus Christ for the remission of sins; and you shall receive the gift of the Holy Spirit. </a:t>
            </a:r>
            <a:r>
              <a:rPr lang="en-US" sz="1200" b="0" i="1" kern="1200" baseline="30000" dirty="0">
                <a:solidFill>
                  <a:schemeClr val="tx1"/>
                </a:solidFill>
                <a:effectLst/>
                <a:latin typeface="+mn-lt"/>
                <a:ea typeface="+mn-ea"/>
                <a:cs typeface="+mn-cs"/>
              </a:rPr>
              <a:t>39 </a:t>
            </a:r>
            <a:r>
              <a:rPr lang="en-US" sz="1200" b="0" i="1" kern="1200" dirty="0">
                <a:solidFill>
                  <a:schemeClr val="tx1"/>
                </a:solidFill>
                <a:effectLst/>
                <a:latin typeface="+mn-lt"/>
                <a:ea typeface="+mn-ea"/>
                <a:cs typeface="+mn-cs"/>
              </a:rPr>
              <a:t>For the promise is to you and to your children, and to all who are afar off, as many as the Lord our God will call.“  </a:t>
            </a:r>
            <a:r>
              <a:rPr lang="en-US" sz="1200" b="0" i="1" kern="1200" baseline="30000" dirty="0">
                <a:solidFill>
                  <a:schemeClr val="tx1"/>
                </a:solidFill>
                <a:effectLst/>
                <a:latin typeface="+mn-lt"/>
                <a:ea typeface="+mn-ea"/>
                <a:cs typeface="+mn-cs"/>
              </a:rPr>
              <a:t>40</a:t>
            </a:r>
            <a:r>
              <a:rPr lang="en-US" sz="1200" b="0" i="1" kern="1200" dirty="0">
                <a:solidFill>
                  <a:schemeClr val="tx1"/>
                </a:solidFill>
                <a:effectLst/>
                <a:latin typeface="+mn-lt"/>
                <a:ea typeface="+mn-ea"/>
                <a:cs typeface="+mn-cs"/>
              </a:rPr>
              <a:t> And with many other words he testified and exhorted them, saying, "</a:t>
            </a:r>
            <a:r>
              <a:rPr lang="en-US" sz="1200" b="0" i="1" u="sng" kern="1200" dirty="0">
                <a:solidFill>
                  <a:schemeClr val="tx1"/>
                </a:solidFill>
                <a:effectLst/>
                <a:latin typeface="+mn-lt"/>
                <a:ea typeface="+mn-ea"/>
                <a:cs typeface="+mn-cs"/>
              </a:rPr>
              <a:t>Be saved </a:t>
            </a:r>
            <a:r>
              <a:rPr lang="en-US" sz="1200" b="0" i="1" kern="1200" dirty="0">
                <a:solidFill>
                  <a:schemeClr val="tx1"/>
                </a:solidFill>
                <a:effectLst/>
                <a:latin typeface="+mn-lt"/>
                <a:ea typeface="+mn-ea"/>
                <a:cs typeface="+mn-cs"/>
              </a:rPr>
              <a:t>from this perverse generation." </a:t>
            </a:r>
            <a:r>
              <a:rPr lang="en-US" sz="1200" b="0" i="1" kern="1200" baseline="30000" dirty="0">
                <a:solidFill>
                  <a:schemeClr val="tx1"/>
                </a:solidFill>
                <a:effectLst/>
                <a:latin typeface="+mn-lt"/>
                <a:ea typeface="+mn-ea"/>
                <a:cs typeface="+mn-cs"/>
              </a:rPr>
              <a:t>41 </a:t>
            </a:r>
            <a:r>
              <a:rPr lang="en-US" sz="1200" b="0" i="1" kern="1200" dirty="0">
                <a:solidFill>
                  <a:schemeClr val="tx1"/>
                </a:solidFill>
                <a:effectLst/>
                <a:latin typeface="+mn-lt"/>
                <a:ea typeface="+mn-ea"/>
                <a:cs typeface="+mn-cs"/>
              </a:rPr>
              <a:t>Then those who gladly received his word were baptized; and that day about three thousand souls were added to them. </a:t>
            </a:r>
            <a:r>
              <a:rPr lang="en-US" sz="1200" b="0" i="1" kern="1200" baseline="30000" dirty="0">
                <a:solidFill>
                  <a:schemeClr val="tx1"/>
                </a:solidFill>
                <a:effectLst/>
                <a:latin typeface="+mn-lt"/>
                <a:ea typeface="+mn-ea"/>
                <a:cs typeface="+mn-cs"/>
              </a:rPr>
              <a:t>42</a:t>
            </a:r>
            <a:r>
              <a:rPr lang="en-US" sz="1200" b="0" i="1" kern="1200" dirty="0">
                <a:solidFill>
                  <a:schemeClr val="tx1"/>
                </a:solidFill>
                <a:effectLst/>
                <a:latin typeface="+mn-lt"/>
                <a:ea typeface="+mn-ea"/>
                <a:cs typeface="+mn-cs"/>
              </a:rPr>
              <a:t> And </a:t>
            </a:r>
            <a:r>
              <a:rPr lang="en-US" sz="1200" b="0" i="1" u="sng" kern="1200" dirty="0">
                <a:solidFill>
                  <a:schemeClr val="tx1"/>
                </a:solidFill>
                <a:effectLst/>
                <a:latin typeface="+mn-lt"/>
                <a:ea typeface="+mn-ea"/>
                <a:cs typeface="+mn-cs"/>
              </a:rPr>
              <a:t>they continued steadfastly in the apostles' doctrine and fellowship, in the breaking of bread, and in prayers</a:t>
            </a:r>
            <a:r>
              <a:rPr lang="en-US" sz="1200" b="0" i="1" kern="1200" dirty="0">
                <a:solidFill>
                  <a:schemeClr val="tx1"/>
                </a:solidFill>
                <a:effectLst/>
                <a:latin typeface="+mn-lt"/>
                <a:ea typeface="+mn-ea"/>
                <a:cs typeface="+mn-cs"/>
              </a:rPr>
              <a:t>.”</a:t>
            </a:r>
            <a:endParaRPr lang="en-US" i="1" dirty="0"/>
          </a:p>
        </p:txBody>
      </p:sp>
      <p:sp>
        <p:nvSpPr>
          <p:cNvPr id="4" name="Slide Number Placeholder 3"/>
          <p:cNvSpPr>
            <a:spLocks noGrp="1"/>
          </p:cNvSpPr>
          <p:nvPr>
            <p:ph type="sldNum" sz="quarter" idx="10"/>
          </p:nvPr>
        </p:nvSpPr>
        <p:spPr/>
        <p:txBody>
          <a:bodyPr/>
          <a:lstStyle/>
          <a:p>
            <a:fld id="{E174BF85-D9CC-4FD4-AD4D-9FAE25A63807}" type="slidenum">
              <a:rPr lang="en-US" smtClean="0"/>
              <a:t>2</a:t>
            </a:fld>
            <a:endParaRPr lang="en-US"/>
          </a:p>
        </p:txBody>
      </p:sp>
    </p:spTree>
    <p:extLst>
      <p:ext uri="{BB962C8B-B14F-4D97-AF65-F5344CB8AC3E}">
        <p14:creationId xmlns:p14="http://schemas.microsoft.com/office/powerpoint/2010/main" val="310163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should want to improve our spiritual appearance</a:t>
            </a:r>
          </a:p>
          <a:p>
            <a:r>
              <a:rPr lang="en-US" sz="1200" b="1" i="0" kern="1200" dirty="0">
                <a:solidFill>
                  <a:schemeClr val="tx1"/>
                </a:solidFill>
                <a:effectLst/>
                <a:latin typeface="+mn-lt"/>
                <a:ea typeface="+mn-ea"/>
                <a:cs typeface="+mn-cs"/>
              </a:rPr>
              <a:t>(James1:24), </a:t>
            </a:r>
            <a:r>
              <a:rPr lang="en-US" sz="1200" b="0" i="1" kern="1200" dirty="0">
                <a:solidFill>
                  <a:schemeClr val="tx1"/>
                </a:solidFill>
                <a:effectLst/>
                <a:latin typeface="+mn-lt"/>
                <a:ea typeface="+mn-ea"/>
                <a:cs typeface="+mn-cs"/>
              </a:rPr>
              <a:t>“for he observes himself, goes away, and immediately forgets what kind of man he was.”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Nothing is gained by using God’s word to learn of our spiritual condition yet refusing to repent and obey God.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(Proverbs 12:2), </a:t>
            </a:r>
            <a:r>
              <a:rPr lang="en-US" sz="1200" b="0" i="1" kern="1200" dirty="0">
                <a:solidFill>
                  <a:schemeClr val="tx1"/>
                </a:solidFill>
                <a:effectLst/>
                <a:latin typeface="+mn-lt"/>
                <a:ea typeface="+mn-ea"/>
                <a:cs typeface="+mn-cs"/>
              </a:rPr>
              <a:t>“A good man obtains favor from the Lord, but a man of wicked intentions He will condemn.”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One will be blessed by making the necessary improvements revealed by God’s word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1:25), </a:t>
            </a:r>
            <a:r>
              <a:rPr lang="en-US" sz="1200" b="0" i="1" kern="1200" dirty="0">
                <a:solidFill>
                  <a:schemeClr val="tx1"/>
                </a:solidFill>
                <a:effectLst/>
                <a:latin typeface="+mn-lt"/>
                <a:ea typeface="+mn-ea"/>
                <a:cs typeface="+mn-cs"/>
              </a:rPr>
              <a:t>“But he who looks into the perfect law of liberty and continues in it, and is not a forgetful hearer but a doer of the work, </a:t>
            </a:r>
            <a:r>
              <a:rPr lang="en-US" sz="1200" b="0" i="1" u="sng" kern="1200" dirty="0">
                <a:solidFill>
                  <a:schemeClr val="tx1"/>
                </a:solidFill>
                <a:effectLst/>
                <a:latin typeface="+mn-lt"/>
                <a:ea typeface="+mn-ea"/>
                <a:cs typeface="+mn-cs"/>
              </a:rPr>
              <a:t>this one will be blessed</a:t>
            </a:r>
            <a:r>
              <a:rPr lang="en-US" sz="1200" b="0" i="1" u="none"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 what he does.”</a:t>
            </a:r>
          </a:p>
        </p:txBody>
      </p:sp>
      <p:sp>
        <p:nvSpPr>
          <p:cNvPr id="4" name="Slide Number Placeholder 3"/>
          <p:cNvSpPr>
            <a:spLocks noGrp="1"/>
          </p:cNvSpPr>
          <p:nvPr>
            <p:ph type="sldNum" sz="quarter" idx="10"/>
          </p:nvPr>
        </p:nvSpPr>
        <p:spPr/>
        <p:txBody>
          <a:bodyPr/>
          <a:lstStyle/>
          <a:p>
            <a:fld id="{E174BF85-D9CC-4FD4-AD4D-9FAE25A63807}" type="slidenum">
              <a:rPr lang="en-US" smtClean="0"/>
              <a:t>3</a:t>
            </a:fld>
            <a:endParaRPr lang="en-US"/>
          </a:p>
        </p:txBody>
      </p:sp>
    </p:spTree>
    <p:extLst>
      <p:ext uri="{BB962C8B-B14F-4D97-AF65-F5344CB8AC3E}">
        <p14:creationId xmlns:p14="http://schemas.microsoft.com/office/powerpoint/2010/main" val="59309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God’s word is a reliable mirror</a:t>
            </a:r>
            <a:r>
              <a:rPr lang="en-US" sz="1200" b="0" i="0" kern="1200" dirty="0">
                <a:solidFill>
                  <a:schemeClr val="tx1"/>
                </a:solidFill>
                <a:effectLst/>
                <a:latin typeface="+mn-lt"/>
                <a:ea typeface="+mn-ea"/>
                <a:cs typeface="+mn-cs"/>
              </a:rPr>
              <a: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1:25), </a:t>
            </a:r>
            <a:r>
              <a:rPr lang="en-US" sz="1200" b="0" i="1" kern="1200" dirty="0">
                <a:solidFill>
                  <a:schemeClr val="tx1"/>
                </a:solidFill>
                <a:effectLst/>
                <a:latin typeface="+mn-lt"/>
                <a:ea typeface="+mn-ea"/>
                <a:cs typeface="+mn-cs"/>
              </a:rPr>
              <a:t>“But he who looks into </a:t>
            </a:r>
            <a:r>
              <a:rPr lang="en-US" sz="1200" b="0" i="1" u="sng" kern="1200" dirty="0">
                <a:solidFill>
                  <a:schemeClr val="tx1"/>
                </a:solidFill>
                <a:effectLst/>
                <a:latin typeface="+mn-lt"/>
                <a:ea typeface="+mn-ea"/>
                <a:cs typeface="+mn-cs"/>
              </a:rPr>
              <a:t>the perfect law of liberty</a:t>
            </a:r>
            <a:r>
              <a:rPr lang="en-US" sz="1200" b="0" i="1" u="none"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and continues in it, and is not a forgetful hearer but a doer of the work, </a:t>
            </a:r>
            <a:r>
              <a:rPr lang="en-US" sz="1200" b="0" i="1" u="none" kern="1200" dirty="0">
                <a:solidFill>
                  <a:schemeClr val="tx1"/>
                </a:solidFill>
                <a:effectLst/>
                <a:latin typeface="+mn-lt"/>
                <a:ea typeface="+mn-ea"/>
                <a:cs typeface="+mn-cs"/>
              </a:rPr>
              <a:t>this one will be blessed i</a:t>
            </a:r>
            <a:r>
              <a:rPr lang="en-US" sz="1200" b="0" i="1" kern="1200" dirty="0">
                <a:solidFill>
                  <a:schemeClr val="tx1"/>
                </a:solidFill>
                <a:effectLst/>
                <a:latin typeface="+mn-lt"/>
                <a:ea typeface="+mn-ea"/>
                <a:cs typeface="+mn-cs"/>
              </a:rPr>
              <a:t>n what he does.”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Some mirrors distort images instead of giving off a true reflection.  (Cheap mirrors, Fun house mirrors/or more deceitful – in Retail stores, slimming…)</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Man-made doctrines are spiritual mirrors of this sort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(Colossians 2:8), </a:t>
            </a:r>
            <a:r>
              <a:rPr lang="en-US" sz="1200" b="0" i="1" kern="1200" dirty="0">
                <a:solidFill>
                  <a:schemeClr val="tx1"/>
                </a:solidFill>
                <a:effectLst/>
                <a:latin typeface="+mn-lt"/>
                <a:ea typeface="+mn-ea"/>
                <a:cs typeface="+mn-cs"/>
              </a:rPr>
              <a:t>“Beware lest anyone cheat you through </a:t>
            </a:r>
            <a:r>
              <a:rPr lang="en-US" sz="1200" b="0" i="1" u="sng" kern="1200" dirty="0">
                <a:solidFill>
                  <a:schemeClr val="tx1"/>
                </a:solidFill>
                <a:effectLst/>
                <a:latin typeface="+mn-lt"/>
                <a:ea typeface="+mn-ea"/>
                <a:cs typeface="+mn-cs"/>
              </a:rPr>
              <a:t>philosophy and empty deceit</a:t>
            </a:r>
            <a:r>
              <a:rPr lang="en-US" sz="1200" b="0" i="1" kern="1200" dirty="0">
                <a:solidFill>
                  <a:schemeClr val="tx1"/>
                </a:solidFill>
                <a:effectLst/>
                <a:latin typeface="+mn-lt"/>
                <a:ea typeface="+mn-ea"/>
                <a:cs typeface="+mn-cs"/>
              </a:rPr>
              <a:t>, according to the tradition of men, according to the basic principles of the world, and not according to Christ.”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Unreliable, they distort truth.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But, God’s word is reliable and able to improve our spiritual condition before God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Timothy 3:16-17), </a:t>
            </a:r>
            <a:r>
              <a:rPr lang="en-US" sz="1200" b="0" i="1" kern="1200" dirty="0">
                <a:solidFill>
                  <a:schemeClr val="tx1"/>
                </a:solidFill>
                <a:effectLst/>
                <a:latin typeface="+mn-lt"/>
                <a:ea typeface="+mn-ea"/>
                <a:cs typeface="+mn-cs"/>
              </a:rPr>
              <a:t>“All Scripture is given by inspiration of God, and is profitable for doctrine, for reproof, for correction, for instruction in righteousness, </a:t>
            </a:r>
            <a:r>
              <a:rPr lang="en-US" sz="1200" b="0" i="1" kern="1200" baseline="30000" dirty="0">
                <a:solidFill>
                  <a:schemeClr val="tx1"/>
                </a:solidFill>
                <a:effectLst/>
                <a:latin typeface="+mn-lt"/>
                <a:ea typeface="+mn-ea"/>
                <a:cs typeface="+mn-cs"/>
              </a:rPr>
              <a:t>17</a:t>
            </a:r>
            <a:r>
              <a:rPr lang="en-US" sz="1200" b="0" i="1" kern="1200" dirty="0">
                <a:solidFill>
                  <a:schemeClr val="tx1"/>
                </a:solidFill>
                <a:effectLst/>
                <a:latin typeface="+mn-lt"/>
                <a:ea typeface="+mn-ea"/>
                <a:cs typeface="+mn-cs"/>
              </a:rPr>
              <a:t> that the man of God may be </a:t>
            </a:r>
            <a:r>
              <a:rPr lang="en-US" sz="1200" b="0" i="1" u="sng" kern="1200" dirty="0">
                <a:solidFill>
                  <a:schemeClr val="tx1"/>
                </a:solidFill>
                <a:effectLst/>
                <a:latin typeface="+mn-lt"/>
                <a:ea typeface="+mn-ea"/>
                <a:cs typeface="+mn-cs"/>
              </a:rPr>
              <a:t>complete, thoroughly equipped</a:t>
            </a:r>
            <a:r>
              <a:rPr lang="en-US" sz="1200" b="0" i="1" u="none"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for every good work.”</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Timothy 2:15), </a:t>
            </a:r>
            <a:r>
              <a:rPr lang="en-US" sz="1200" b="0" i="1" kern="1200" dirty="0">
                <a:solidFill>
                  <a:schemeClr val="tx1"/>
                </a:solidFill>
                <a:effectLst/>
                <a:latin typeface="+mn-lt"/>
                <a:ea typeface="+mn-ea"/>
                <a:cs typeface="+mn-cs"/>
              </a:rPr>
              <a:t>“Be diligent to present yourself </a:t>
            </a:r>
            <a:r>
              <a:rPr lang="en-US" sz="1200" b="0" i="1" u="sng" kern="1200" dirty="0">
                <a:solidFill>
                  <a:schemeClr val="tx1"/>
                </a:solidFill>
                <a:effectLst/>
                <a:latin typeface="+mn-lt"/>
                <a:ea typeface="+mn-ea"/>
                <a:cs typeface="+mn-cs"/>
              </a:rPr>
              <a:t>approved to God</a:t>
            </a:r>
            <a:r>
              <a:rPr lang="en-US" sz="1200" b="0" i="1" kern="1200" dirty="0">
                <a:solidFill>
                  <a:schemeClr val="tx1"/>
                </a:solidFill>
                <a:effectLst/>
                <a:latin typeface="+mn-lt"/>
                <a:ea typeface="+mn-ea"/>
                <a:cs typeface="+mn-cs"/>
              </a:rPr>
              <a:t>, a worker who does not need to be ashamed, rightly dividing the word of truth.”</a:t>
            </a:r>
          </a:p>
        </p:txBody>
      </p:sp>
      <p:sp>
        <p:nvSpPr>
          <p:cNvPr id="4" name="Slide Number Placeholder 3"/>
          <p:cNvSpPr>
            <a:spLocks noGrp="1"/>
          </p:cNvSpPr>
          <p:nvPr>
            <p:ph type="sldNum" sz="quarter" idx="10"/>
          </p:nvPr>
        </p:nvSpPr>
        <p:spPr/>
        <p:txBody>
          <a:bodyPr/>
          <a:lstStyle/>
          <a:p>
            <a:fld id="{E174BF85-D9CC-4FD4-AD4D-9FAE25A63807}" type="slidenum">
              <a:rPr lang="en-US" smtClean="0"/>
              <a:t>4</a:t>
            </a:fld>
            <a:endParaRPr lang="en-US"/>
          </a:p>
        </p:txBody>
      </p:sp>
    </p:spTree>
    <p:extLst>
      <p:ext uri="{BB962C8B-B14F-4D97-AF65-F5344CB8AC3E}">
        <p14:creationId xmlns:p14="http://schemas.microsoft.com/office/powerpoint/2010/main" val="332700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4BF85-D9CC-4FD4-AD4D-9FAE25A63807}" type="slidenum">
              <a:rPr lang="en-US" smtClean="0"/>
              <a:t>5</a:t>
            </a:fld>
            <a:endParaRPr lang="en-US"/>
          </a:p>
        </p:txBody>
      </p:sp>
    </p:spTree>
    <p:extLst>
      <p:ext uri="{BB962C8B-B14F-4D97-AF65-F5344CB8AC3E}">
        <p14:creationId xmlns:p14="http://schemas.microsoft.com/office/powerpoint/2010/main" val="10006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3878-B712-45B9-9B04-24580ACED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7779F0-F482-4712-9D3F-B493F9761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D6C866-573C-40EA-B732-65AF4CE19157}"/>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5" name="Footer Placeholder 4">
            <a:extLst>
              <a:ext uri="{FF2B5EF4-FFF2-40B4-BE49-F238E27FC236}">
                <a16:creationId xmlns:a16="http://schemas.microsoft.com/office/drawing/2014/main" id="{DFF89F7F-D823-4D40-B0FB-21B14106D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31C2E-A07B-4329-BA4C-CDE0F05D9919}"/>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259195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7599-8BD9-4C04-8E58-5B0A7A9A3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2B414D-0F35-410F-9638-A8AE580AAE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2BF16-3618-4D59-8515-0BA7E8A051C3}"/>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5" name="Footer Placeholder 4">
            <a:extLst>
              <a:ext uri="{FF2B5EF4-FFF2-40B4-BE49-F238E27FC236}">
                <a16:creationId xmlns:a16="http://schemas.microsoft.com/office/drawing/2014/main" id="{B814A79E-9AFF-4445-BD08-EF6B42A83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99938-5E10-492E-A4D7-88211B5167DD}"/>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110957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80B5B-743A-44DF-A744-EEC715D578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3DEECA-9BDE-4BBA-9F47-9E6B91EEF0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2F91E-5720-4B5B-B660-BBE6B9E72186}"/>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5" name="Footer Placeholder 4">
            <a:extLst>
              <a:ext uri="{FF2B5EF4-FFF2-40B4-BE49-F238E27FC236}">
                <a16:creationId xmlns:a16="http://schemas.microsoft.com/office/drawing/2014/main" id="{D5E6A9C2-FA35-4FBD-84A5-15295709F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3C099-D42D-4D01-A5FE-F551275B6491}"/>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203109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4ED9-26A1-42DF-B1D0-59D46DDD1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040BE-0196-4D2B-86AB-59EAE53A70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70AA8-4919-409D-83C9-5DAF9C06DDDE}"/>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5" name="Footer Placeholder 4">
            <a:extLst>
              <a:ext uri="{FF2B5EF4-FFF2-40B4-BE49-F238E27FC236}">
                <a16:creationId xmlns:a16="http://schemas.microsoft.com/office/drawing/2014/main" id="{C16AC46D-5EB6-4130-895B-54C8A953A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ED0BB-C18F-4DF2-B303-2F3AADE41A89}"/>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119287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546D-0749-4198-B709-EF2C2BFB7B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273070-953F-4A3C-A06D-4FF24326F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0E0746-C2A2-4BC8-8747-D7930559F307}"/>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5" name="Footer Placeholder 4">
            <a:extLst>
              <a:ext uri="{FF2B5EF4-FFF2-40B4-BE49-F238E27FC236}">
                <a16:creationId xmlns:a16="http://schemas.microsoft.com/office/drawing/2014/main" id="{52E7B1C4-1051-4560-B5A9-D7ED3E6D6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04448-2DF3-491E-93BA-F04F68A3BDFD}"/>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70113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CC82-AE19-4414-8E1D-FAD7EDD73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79470-9F5D-4C33-975B-975349ADDD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EBA3D-D49C-4363-B448-70589AC439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92312-4A7C-4E41-A7E6-BD38A1515971}"/>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6" name="Footer Placeholder 5">
            <a:extLst>
              <a:ext uri="{FF2B5EF4-FFF2-40B4-BE49-F238E27FC236}">
                <a16:creationId xmlns:a16="http://schemas.microsoft.com/office/drawing/2014/main" id="{03EFF11C-F5FE-4149-8516-CC5D8DC4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457CB-3645-4C76-9713-56304D3DE0D8}"/>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329149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6485-F930-4D1E-846D-0E9C37157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FA7AB-6BF4-482D-8CAD-C1FB2104B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CF9936-21E3-42E4-9C02-6432E53109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94C0D-3D3C-49FE-8C09-C246DE93D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AFE62-78C4-482E-A99C-443D00EDA2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552F5-2B61-4C58-A67C-4C6BCF7F39C4}"/>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8" name="Footer Placeholder 7">
            <a:extLst>
              <a:ext uri="{FF2B5EF4-FFF2-40B4-BE49-F238E27FC236}">
                <a16:creationId xmlns:a16="http://schemas.microsoft.com/office/drawing/2014/main" id="{484FBD85-8B5F-4328-9C46-BB74CA2B4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9DD4D-922F-4DB9-B079-D6165D984DC6}"/>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177029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2670-5DD8-48C9-868F-639B9F8A02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DC6640-EC46-4362-A2F2-C0517233F0C9}"/>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4" name="Footer Placeholder 3">
            <a:extLst>
              <a:ext uri="{FF2B5EF4-FFF2-40B4-BE49-F238E27FC236}">
                <a16:creationId xmlns:a16="http://schemas.microsoft.com/office/drawing/2014/main" id="{F4BA1A4C-3AE3-47C0-83CE-E5047919FA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3E6B6B-3ABD-4384-B50B-145B439304E6}"/>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311963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DA3CA-BB3B-4103-9E3C-D1A6DD0FEDE4}"/>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3" name="Footer Placeholder 2">
            <a:extLst>
              <a:ext uri="{FF2B5EF4-FFF2-40B4-BE49-F238E27FC236}">
                <a16:creationId xmlns:a16="http://schemas.microsoft.com/office/drawing/2014/main" id="{F06F556F-D9B8-421F-B5DB-A119B56770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EDA37-82AC-45A4-972B-0B28F2CE306D}"/>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208950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BB97-B819-4364-B092-F03C26D79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321C9C-9A82-4D6E-8560-D4733DBB1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BA5E2-6D42-4904-939B-81381E192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1B58D3-BD16-4372-8661-1C7BC9A37B81}"/>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6" name="Footer Placeholder 5">
            <a:extLst>
              <a:ext uri="{FF2B5EF4-FFF2-40B4-BE49-F238E27FC236}">
                <a16:creationId xmlns:a16="http://schemas.microsoft.com/office/drawing/2014/main" id="{62A1B334-BEAF-4249-937C-2DFE2BFA5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3BC18-E851-4F15-AE52-D5EA95C77DF4}"/>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289197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D83E-2E78-4754-8AFA-4009B31495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CE1403-6564-431D-B056-3FF9ACF99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9B96FF-31BA-4628-B69F-FB378C748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66B57D-67B4-4A1B-83FF-64ACC6916F26}"/>
              </a:ext>
            </a:extLst>
          </p:cNvPr>
          <p:cNvSpPr>
            <a:spLocks noGrp="1"/>
          </p:cNvSpPr>
          <p:nvPr>
            <p:ph type="dt" sz="half" idx="10"/>
          </p:nvPr>
        </p:nvSpPr>
        <p:spPr/>
        <p:txBody>
          <a:bodyPr/>
          <a:lstStyle/>
          <a:p>
            <a:fld id="{7C740EB0-D4FA-47F2-9D95-017102B32C31}" type="datetimeFigureOut">
              <a:rPr lang="en-US" smtClean="0"/>
              <a:t>6/23/2017</a:t>
            </a:fld>
            <a:endParaRPr lang="en-US"/>
          </a:p>
        </p:txBody>
      </p:sp>
      <p:sp>
        <p:nvSpPr>
          <p:cNvPr id="6" name="Footer Placeholder 5">
            <a:extLst>
              <a:ext uri="{FF2B5EF4-FFF2-40B4-BE49-F238E27FC236}">
                <a16:creationId xmlns:a16="http://schemas.microsoft.com/office/drawing/2014/main" id="{ED62A841-67A0-4241-BC49-8692CA68C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F0802-2ABC-4E01-BFEF-49E7277587A7}"/>
              </a:ext>
            </a:extLst>
          </p:cNvPr>
          <p:cNvSpPr>
            <a:spLocks noGrp="1"/>
          </p:cNvSpPr>
          <p:nvPr>
            <p:ph type="sldNum" sz="quarter" idx="12"/>
          </p:nvPr>
        </p:nvSpPr>
        <p:spPr/>
        <p:txBody>
          <a:bodyPr/>
          <a:lstStyle/>
          <a:p>
            <a:fld id="{91734DFA-BDD5-484B-9509-13BE9B667ACE}" type="slidenum">
              <a:rPr lang="en-US" smtClean="0"/>
              <a:t>‹#›</a:t>
            </a:fld>
            <a:endParaRPr lang="en-US"/>
          </a:p>
        </p:txBody>
      </p:sp>
    </p:spTree>
    <p:extLst>
      <p:ext uri="{BB962C8B-B14F-4D97-AF65-F5344CB8AC3E}">
        <p14:creationId xmlns:p14="http://schemas.microsoft.com/office/powerpoint/2010/main" val="350733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46000">
              <a:schemeClr val="accent1">
                <a:lumMod val="50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79D11-734F-48E5-8C51-0F5E0F426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0ADAD-7331-40B4-A6EA-8185CC4C7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4CDD3-C683-4571-A11F-494D324AC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40EB0-D4FA-47F2-9D95-017102B32C31}" type="datetimeFigureOut">
              <a:rPr lang="en-US" smtClean="0"/>
              <a:t>6/23/2017</a:t>
            </a:fld>
            <a:endParaRPr lang="en-US"/>
          </a:p>
        </p:txBody>
      </p:sp>
      <p:sp>
        <p:nvSpPr>
          <p:cNvPr id="5" name="Footer Placeholder 4">
            <a:extLst>
              <a:ext uri="{FF2B5EF4-FFF2-40B4-BE49-F238E27FC236}">
                <a16:creationId xmlns:a16="http://schemas.microsoft.com/office/drawing/2014/main" id="{6E7F33AB-809F-40B4-8244-1AF93AE74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F1841E-E1FC-4CF0-836C-8D3BCF5F8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34DFA-BDD5-484B-9509-13BE9B667ACE}" type="slidenum">
              <a:rPr lang="en-US" smtClean="0"/>
              <a:t>‹#›</a:t>
            </a:fld>
            <a:endParaRPr lang="en-US"/>
          </a:p>
        </p:txBody>
      </p:sp>
    </p:spTree>
    <p:extLst>
      <p:ext uri="{BB962C8B-B14F-4D97-AF65-F5344CB8AC3E}">
        <p14:creationId xmlns:p14="http://schemas.microsoft.com/office/powerpoint/2010/main" val="294980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B6E223-7303-44DB-887F-B0872B0F15AA}"/>
              </a:ext>
            </a:extLst>
          </p:cNvPr>
          <p:cNvPicPr>
            <a:picLocks noChangeAspect="1"/>
          </p:cNvPicPr>
          <p:nvPr/>
        </p:nvPicPr>
        <p:blipFill>
          <a:blip r:embed="rId3"/>
          <a:stretch>
            <a:fillRect/>
          </a:stretch>
        </p:blipFill>
        <p:spPr>
          <a:xfrm>
            <a:off x="0" y="0"/>
            <a:ext cx="12198001" cy="6858000"/>
          </a:xfrm>
          <a:prstGeom prst="rect">
            <a:avLst/>
          </a:prstGeom>
        </p:spPr>
      </p:pic>
      <p:sp>
        <p:nvSpPr>
          <p:cNvPr id="2" name="Title 1">
            <a:extLst>
              <a:ext uri="{FF2B5EF4-FFF2-40B4-BE49-F238E27FC236}">
                <a16:creationId xmlns:a16="http://schemas.microsoft.com/office/drawing/2014/main" id="{1D381A9D-0319-43C9-935F-3943A54D2DF0}"/>
              </a:ext>
            </a:extLst>
          </p:cNvPr>
          <p:cNvSpPr>
            <a:spLocks noGrp="1"/>
          </p:cNvSpPr>
          <p:nvPr>
            <p:ph type="ctrTitle"/>
          </p:nvPr>
        </p:nvSpPr>
        <p:spPr>
          <a:xfrm>
            <a:off x="1524000" y="1209447"/>
            <a:ext cx="9144000" cy="2387600"/>
          </a:xfrm>
        </p:spPr>
        <p:txBody>
          <a:bodyPr>
            <a:normAutofit/>
          </a:bodyPr>
          <a:lstStyle/>
          <a:p>
            <a:r>
              <a:rPr lang="en-US" sz="8000" dirty="0">
                <a:solidFill>
                  <a:schemeClr val="accent4">
                    <a:lumMod val="40000"/>
                    <a:lumOff val="60000"/>
                  </a:schemeClr>
                </a:solidFill>
                <a:effectLst>
                  <a:outerShdw blurRad="50800" dist="38100" dir="2700000" algn="tl" rotWithShape="0">
                    <a:prstClr val="black">
                      <a:alpha val="40000"/>
                    </a:prstClr>
                  </a:outerShdw>
                  <a:reflection blurRad="6350" stA="60000" endA="900" endPos="60000" dist="29997" dir="5400000" sy="-100000" algn="bl" rotWithShape="0"/>
                </a:effectLst>
                <a:latin typeface="Copperplate Gothic Bold" panose="020E0705020206020404" pitchFamily="34" charset="0"/>
              </a:rPr>
              <a:t>God’s Mirror</a:t>
            </a:r>
          </a:p>
        </p:txBody>
      </p:sp>
      <p:sp>
        <p:nvSpPr>
          <p:cNvPr id="3" name="Subtitle 2">
            <a:extLst>
              <a:ext uri="{FF2B5EF4-FFF2-40B4-BE49-F238E27FC236}">
                <a16:creationId xmlns:a16="http://schemas.microsoft.com/office/drawing/2014/main" id="{5E94099D-0108-40A1-B587-9735C77A4402}"/>
              </a:ext>
            </a:extLst>
          </p:cNvPr>
          <p:cNvSpPr>
            <a:spLocks noGrp="1"/>
          </p:cNvSpPr>
          <p:nvPr>
            <p:ph type="subTitle" idx="1"/>
          </p:nvPr>
        </p:nvSpPr>
        <p:spPr>
          <a:xfrm>
            <a:off x="1560286" y="5399314"/>
            <a:ext cx="9144000" cy="990600"/>
          </a:xfrm>
        </p:spPr>
        <p:txBody>
          <a:bodyPr>
            <a:normAutofit/>
          </a:bodyPr>
          <a:lstStyle/>
          <a:p>
            <a:r>
              <a:rPr lang="en-US" sz="4800" b="1" dirty="0">
                <a:solidFill>
                  <a:schemeClr val="bg1"/>
                </a:solidFill>
                <a:effectLst>
                  <a:outerShdw blurRad="50800" dist="38100" dir="2700000" algn="tl" rotWithShape="0">
                    <a:prstClr val="black">
                      <a:alpha val="40000"/>
                    </a:prstClr>
                  </a:outerShdw>
                </a:effectLst>
              </a:rPr>
              <a:t>James 1:22-25</a:t>
            </a:r>
          </a:p>
        </p:txBody>
      </p:sp>
    </p:spTree>
    <p:extLst>
      <p:ext uri="{BB962C8B-B14F-4D97-AF65-F5344CB8AC3E}">
        <p14:creationId xmlns:p14="http://schemas.microsoft.com/office/powerpoint/2010/main" val="1349681600"/>
      </p:ext>
    </p:extLst>
  </p:cSld>
  <p:clrMapOvr>
    <a:masterClrMapping/>
  </p:clrMapOvr>
  <mc:AlternateContent xmlns:mc="http://schemas.openxmlformats.org/markup-compatibility/2006">
    <mc:Choice xmlns:p14="http://schemas.microsoft.com/office/powerpoint/2010/main" Requires="p14">
      <p:transition spd="slow">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55C7-4E18-40A0-9E47-961F176EB599}"/>
              </a:ext>
            </a:extLst>
          </p:cNvPr>
          <p:cNvSpPr>
            <a:spLocks noGrp="1"/>
          </p:cNvSpPr>
          <p:nvPr>
            <p:ph type="title"/>
          </p:nvPr>
        </p:nvSpPr>
        <p:spPr>
          <a:xfrm>
            <a:off x="838200" y="34925"/>
            <a:ext cx="10515600" cy="1325563"/>
          </a:xfrm>
        </p:spPr>
        <p:txBody>
          <a:bodyPr>
            <a:normAutofit/>
          </a:bodyPr>
          <a:lstStyle/>
          <a:p>
            <a:pPr algn="ctr"/>
            <a:r>
              <a:rPr lang="en-US" sz="6600" dirty="0">
                <a:solidFill>
                  <a:schemeClr val="accent4">
                    <a:lumMod val="60000"/>
                    <a:lumOff val="40000"/>
                  </a:schemeClr>
                </a:solidFill>
                <a:effectLst>
                  <a:outerShdw blurRad="50800" dist="38100" dir="2700000" algn="tl" rotWithShape="0">
                    <a:prstClr val="black">
                      <a:alpha val="40000"/>
                    </a:prstClr>
                  </a:outerShdw>
                  <a:reflection blurRad="6350" stA="50000" endA="300" endPos="50000" dist="19050" dir="5400000" sy="-100000" algn="bl" rotWithShape="0"/>
                </a:effectLst>
                <a:latin typeface="Copperplate Gothic Bold" panose="020E0705020206020404" pitchFamily="34" charset="0"/>
              </a:rPr>
              <a:t>God’s Mirror</a:t>
            </a:r>
          </a:p>
        </p:txBody>
      </p:sp>
      <p:sp>
        <p:nvSpPr>
          <p:cNvPr id="3" name="Content Placeholder 2">
            <a:extLst>
              <a:ext uri="{FF2B5EF4-FFF2-40B4-BE49-F238E27FC236}">
                <a16:creationId xmlns:a16="http://schemas.microsoft.com/office/drawing/2014/main" id="{39E5AE81-327E-4F22-A7E2-DCC2878E10B5}"/>
              </a:ext>
            </a:extLst>
          </p:cNvPr>
          <p:cNvSpPr>
            <a:spLocks noGrp="1"/>
          </p:cNvSpPr>
          <p:nvPr>
            <p:ph idx="1"/>
          </p:nvPr>
        </p:nvSpPr>
        <p:spPr>
          <a:xfrm>
            <a:off x="508000" y="1701800"/>
            <a:ext cx="11176000" cy="4597400"/>
          </a:xfrm>
        </p:spPr>
        <p:txBody>
          <a:bodyPr>
            <a:normAutofit/>
          </a:bodyPr>
          <a:lstStyle/>
          <a:p>
            <a:pPr marL="406400" indent="-406400"/>
            <a:r>
              <a:rPr lang="en-US" sz="4400" b="1" dirty="0">
                <a:solidFill>
                  <a:schemeClr val="bg1"/>
                </a:solidFill>
                <a:effectLst>
                  <a:outerShdw blurRad="50800" dist="38100" dir="2700000" algn="tl" rotWithShape="0">
                    <a:schemeClr val="tx1">
                      <a:alpha val="40000"/>
                    </a:schemeClr>
                  </a:outerShdw>
                </a:effectLst>
              </a:rPr>
              <a:t>We must know how we look to God </a:t>
            </a:r>
            <a:r>
              <a:rPr lang="en-US" sz="4400" dirty="0">
                <a:solidFill>
                  <a:schemeClr val="accent4">
                    <a:lumMod val="40000"/>
                    <a:lumOff val="60000"/>
                  </a:schemeClr>
                </a:solidFill>
                <a:effectLst>
                  <a:outerShdw blurRad="50800" dist="38100" dir="2700000" algn="tl" rotWithShape="0">
                    <a:schemeClr val="tx1">
                      <a:alpha val="40000"/>
                    </a:schemeClr>
                  </a:outerShdw>
                </a:effectLst>
              </a:rPr>
              <a:t>(1:23;     2 Corinthians 13:5; Romans 3:23; 6:23;       Acts 2:38-42)</a:t>
            </a:r>
          </a:p>
        </p:txBody>
      </p:sp>
    </p:spTree>
    <p:extLst>
      <p:ext uri="{BB962C8B-B14F-4D97-AF65-F5344CB8AC3E}">
        <p14:creationId xmlns:p14="http://schemas.microsoft.com/office/powerpoint/2010/main" val="2474220038"/>
      </p:ext>
    </p:extLst>
  </p:cSld>
  <p:clrMapOvr>
    <a:masterClrMapping/>
  </p:clrMapOvr>
  <mc:AlternateContent xmlns:mc="http://schemas.openxmlformats.org/markup-compatibility/2006">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55C7-4E18-40A0-9E47-961F176EB599}"/>
              </a:ext>
            </a:extLst>
          </p:cNvPr>
          <p:cNvSpPr>
            <a:spLocks noGrp="1"/>
          </p:cNvSpPr>
          <p:nvPr>
            <p:ph type="title"/>
          </p:nvPr>
        </p:nvSpPr>
        <p:spPr>
          <a:xfrm>
            <a:off x="838200" y="34925"/>
            <a:ext cx="10515600" cy="1325563"/>
          </a:xfrm>
        </p:spPr>
        <p:txBody>
          <a:bodyPr>
            <a:normAutofit/>
          </a:bodyPr>
          <a:lstStyle/>
          <a:p>
            <a:pPr algn="ctr"/>
            <a:r>
              <a:rPr lang="en-US" sz="6600" dirty="0">
                <a:solidFill>
                  <a:schemeClr val="accent4">
                    <a:lumMod val="60000"/>
                    <a:lumOff val="40000"/>
                  </a:schemeClr>
                </a:solidFill>
                <a:effectLst>
                  <a:outerShdw blurRad="50800" dist="38100" dir="2700000" algn="tl" rotWithShape="0">
                    <a:prstClr val="black">
                      <a:alpha val="40000"/>
                    </a:prstClr>
                  </a:outerShdw>
                  <a:reflection blurRad="6350" stA="50000" endA="300" endPos="50000" dist="19050" dir="5400000" sy="-100000" algn="bl" rotWithShape="0"/>
                </a:effectLst>
                <a:latin typeface="Copperplate Gothic Bold" panose="020E0705020206020404" pitchFamily="34" charset="0"/>
              </a:rPr>
              <a:t>God’s Mirror</a:t>
            </a:r>
          </a:p>
        </p:txBody>
      </p:sp>
      <p:sp>
        <p:nvSpPr>
          <p:cNvPr id="3" name="Content Placeholder 2">
            <a:extLst>
              <a:ext uri="{FF2B5EF4-FFF2-40B4-BE49-F238E27FC236}">
                <a16:creationId xmlns:a16="http://schemas.microsoft.com/office/drawing/2014/main" id="{39E5AE81-327E-4F22-A7E2-DCC2878E10B5}"/>
              </a:ext>
            </a:extLst>
          </p:cNvPr>
          <p:cNvSpPr>
            <a:spLocks noGrp="1"/>
          </p:cNvSpPr>
          <p:nvPr>
            <p:ph idx="1"/>
          </p:nvPr>
        </p:nvSpPr>
        <p:spPr>
          <a:xfrm>
            <a:off x="508000" y="1701800"/>
            <a:ext cx="11176000" cy="4597400"/>
          </a:xfrm>
        </p:spPr>
        <p:txBody>
          <a:bodyPr>
            <a:normAutofit/>
          </a:bodyPr>
          <a:lstStyle/>
          <a:p>
            <a:pPr marL="406400" indent="-406400"/>
            <a:r>
              <a:rPr lang="en-US" sz="4400" b="1" dirty="0">
                <a:solidFill>
                  <a:schemeClr val="bg1"/>
                </a:solidFill>
                <a:effectLst>
                  <a:outerShdw blurRad="50800" dist="38100" dir="2700000" algn="tl" rotWithShape="0">
                    <a:schemeClr val="tx1">
                      <a:alpha val="40000"/>
                    </a:schemeClr>
                  </a:outerShdw>
                </a:effectLst>
              </a:rPr>
              <a:t>We must know how we look to God </a:t>
            </a:r>
            <a:r>
              <a:rPr lang="en-US" sz="4400" dirty="0">
                <a:solidFill>
                  <a:schemeClr val="accent4">
                    <a:lumMod val="40000"/>
                    <a:lumOff val="60000"/>
                  </a:schemeClr>
                </a:solidFill>
                <a:effectLst>
                  <a:outerShdw blurRad="50800" dist="38100" dir="2700000" algn="tl" rotWithShape="0">
                    <a:schemeClr val="tx1">
                      <a:alpha val="40000"/>
                    </a:schemeClr>
                  </a:outerShdw>
                </a:effectLst>
              </a:rPr>
              <a:t>(1:23;     2 Corinthians 13:5; Romans 3:23; 6:23;       Acts 2:38-42)</a:t>
            </a:r>
          </a:p>
          <a:p>
            <a:pPr marL="406400" indent="-406400"/>
            <a:r>
              <a:rPr lang="en-US" sz="4400" b="1" dirty="0">
                <a:solidFill>
                  <a:schemeClr val="bg1"/>
                </a:solidFill>
                <a:effectLst>
                  <a:outerShdw blurRad="50800" dist="38100" dir="2700000" algn="tl" rotWithShape="0">
                    <a:schemeClr val="tx1">
                      <a:alpha val="40000"/>
                    </a:schemeClr>
                  </a:outerShdw>
                </a:effectLst>
              </a:rPr>
              <a:t>We should want to improve our spiritual appearance </a:t>
            </a:r>
            <a:r>
              <a:rPr lang="en-US" sz="4400" dirty="0">
                <a:solidFill>
                  <a:schemeClr val="accent4">
                    <a:lumMod val="40000"/>
                    <a:lumOff val="60000"/>
                  </a:schemeClr>
                </a:solidFill>
                <a:effectLst>
                  <a:outerShdw blurRad="50800" dist="38100" dir="2700000" algn="tl" rotWithShape="0">
                    <a:schemeClr val="tx1">
                      <a:alpha val="40000"/>
                    </a:schemeClr>
                  </a:outerShdw>
                </a:effectLst>
              </a:rPr>
              <a:t>(James 1:24; 1:25; Proverbs 12:2)</a:t>
            </a:r>
          </a:p>
        </p:txBody>
      </p:sp>
    </p:spTree>
    <p:extLst>
      <p:ext uri="{BB962C8B-B14F-4D97-AF65-F5344CB8AC3E}">
        <p14:creationId xmlns:p14="http://schemas.microsoft.com/office/powerpoint/2010/main" val="26552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55C7-4E18-40A0-9E47-961F176EB599}"/>
              </a:ext>
            </a:extLst>
          </p:cNvPr>
          <p:cNvSpPr>
            <a:spLocks noGrp="1"/>
          </p:cNvSpPr>
          <p:nvPr>
            <p:ph type="title"/>
          </p:nvPr>
        </p:nvSpPr>
        <p:spPr>
          <a:xfrm>
            <a:off x="838200" y="34925"/>
            <a:ext cx="10515600" cy="1325563"/>
          </a:xfrm>
        </p:spPr>
        <p:txBody>
          <a:bodyPr>
            <a:normAutofit/>
          </a:bodyPr>
          <a:lstStyle/>
          <a:p>
            <a:pPr algn="ctr"/>
            <a:r>
              <a:rPr lang="en-US" sz="6600" dirty="0">
                <a:solidFill>
                  <a:schemeClr val="accent4">
                    <a:lumMod val="60000"/>
                    <a:lumOff val="40000"/>
                  </a:schemeClr>
                </a:solidFill>
                <a:effectLst>
                  <a:outerShdw blurRad="50800" dist="38100" dir="2700000" algn="tl" rotWithShape="0">
                    <a:prstClr val="black">
                      <a:alpha val="40000"/>
                    </a:prstClr>
                  </a:outerShdw>
                  <a:reflection blurRad="6350" stA="50000" endA="300" endPos="50000" dist="19050" dir="5400000" sy="-100000" algn="bl" rotWithShape="0"/>
                </a:effectLst>
                <a:latin typeface="Copperplate Gothic Bold" panose="020E0705020206020404" pitchFamily="34" charset="0"/>
              </a:rPr>
              <a:t>God’s Mirror</a:t>
            </a:r>
          </a:p>
        </p:txBody>
      </p:sp>
      <p:sp>
        <p:nvSpPr>
          <p:cNvPr id="3" name="Content Placeholder 2">
            <a:extLst>
              <a:ext uri="{FF2B5EF4-FFF2-40B4-BE49-F238E27FC236}">
                <a16:creationId xmlns:a16="http://schemas.microsoft.com/office/drawing/2014/main" id="{39E5AE81-327E-4F22-A7E2-DCC2878E10B5}"/>
              </a:ext>
            </a:extLst>
          </p:cNvPr>
          <p:cNvSpPr>
            <a:spLocks noGrp="1"/>
          </p:cNvSpPr>
          <p:nvPr>
            <p:ph idx="1"/>
          </p:nvPr>
        </p:nvSpPr>
        <p:spPr>
          <a:xfrm>
            <a:off x="508000" y="1701800"/>
            <a:ext cx="11176000" cy="4597400"/>
          </a:xfrm>
        </p:spPr>
        <p:txBody>
          <a:bodyPr>
            <a:normAutofit/>
          </a:bodyPr>
          <a:lstStyle/>
          <a:p>
            <a:pPr marL="406400" indent="-406400"/>
            <a:r>
              <a:rPr lang="en-US" sz="4400" b="1" dirty="0">
                <a:solidFill>
                  <a:schemeClr val="bg1"/>
                </a:solidFill>
                <a:effectLst>
                  <a:outerShdw blurRad="50800" dist="38100" dir="2700000" algn="tl" rotWithShape="0">
                    <a:schemeClr val="tx1">
                      <a:alpha val="40000"/>
                    </a:schemeClr>
                  </a:outerShdw>
                </a:effectLst>
              </a:rPr>
              <a:t>We must know how we look to God </a:t>
            </a:r>
            <a:r>
              <a:rPr lang="en-US" sz="4400" dirty="0">
                <a:solidFill>
                  <a:schemeClr val="accent4">
                    <a:lumMod val="40000"/>
                    <a:lumOff val="60000"/>
                  </a:schemeClr>
                </a:solidFill>
                <a:effectLst>
                  <a:outerShdw blurRad="50800" dist="38100" dir="2700000" algn="tl" rotWithShape="0">
                    <a:schemeClr val="tx1">
                      <a:alpha val="40000"/>
                    </a:schemeClr>
                  </a:outerShdw>
                </a:effectLst>
              </a:rPr>
              <a:t>(1:23;     2 Corinthians 13:5; Romans 3:23; 6:23;         Acts 2:38-42)</a:t>
            </a:r>
          </a:p>
          <a:p>
            <a:pPr marL="406400" indent="-406400"/>
            <a:r>
              <a:rPr lang="en-US" sz="4400" b="1" dirty="0">
                <a:solidFill>
                  <a:schemeClr val="bg1"/>
                </a:solidFill>
                <a:effectLst>
                  <a:outerShdw blurRad="50800" dist="38100" dir="2700000" algn="tl" rotWithShape="0">
                    <a:schemeClr val="tx1">
                      <a:alpha val="40000"/>
                    </a:schemeClr>
                  </a:outerShdw>
                </a:effectLst>
              </a:rPr>
              <a:t>We should want to improve our spiritual appearance </a:t>
            </a:r>
            <a:r>
              <a:rPr lang="en-US" sz="4400" dirty="0">
                <a:solidFill>
                  <a:schemeClr val="accent4">
                    <a:lumMod val="40000"/>
                    <a:lumOff val="60000"/>
                  </a:schemeClr>
                </a:solidFill>
                <a:effectLst>
                  <a:outerShdw blurRad="50800" dist="38100" dir="2700000" algn="tl" rotWithShape="0">
                    <a:schemeClr val="tx1">
                      <a:alpha val="40000"/>
                    </a:schemeClr>
                  </a:outerShdw>
                </a:effectLst>
              </a:rPr>
              <a:t>(James 1:24; 1:25; Proverbs 12:2)</a:t>
            </a:r>
          </a:p>
          <a:p>
            <a:pPr marL="406400" indent="-406400"/>
            <a:r>
              <a:rPr lang="en-US" sz="4400" b="1" dirty="0">
                <a:solidFill>
                  <a:schemeClr val="bg1"/>
                </a:solidFill>
                <a:effectLst>
                  <a:outerShdw blurRad="50800" dist="38100" dir="2700000" algn="tl" rotWithShape="0">
                    <a:schemeClr val="tx1">
                      <a:alpha val="40000"/>
                    </a:schemeClr>
                  </a:outerShdw>
                </a:effectLst>
              </a:rPr>
              <a:t>God’s word is a reliable mirror </a:t>
            </a:r>
            <a:r>
              <a:rPr lang="en-US" sz="4400" dirty="0">
                <a:solidFill>
                  <a:schemeClr val="accent4">
                    <a:lumMod val="40000"/>
                    <a:lumOff val="60000"/>
                  </a:schemeClr>
                </a:solidFill>
                <a:effectLst>
                  <a:outerShdw blurRad="50800" dist="38100" dir="2700000" algn="tl" rotWithShape="0">
                    <a:schemeClr val="tx1">
                      <a:alpha val="40000"/>
                    </a:schemeClr>
                  </a:outerShdw>
                </a:effectLst>
              </a:rPr>
              <a:t>(1:25; Colossians 2:8; 2 Timothy 3:16-17; 2:15)</a:t>
            </a:r>
          </a:p>
        </p:txBody>
      </p:sp>
    </p:spTree>
    <p:extLst>
      <p:ext uri="{BB962C8B-B14F-4D97-AF65-F5344CB8AC3E}">
        <p14:creationId xmlns:p14="http://schemas.microsoft.com/office/powerpoint/2010/main" val="10276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B6E223-7303-44DB-887F-B0872B0F15AA}"/>
              </a:ext>
            </a:extLst>
          </p:cNvPr>
          <p:cNvPicPr>
            <a:picLocks noChangeAspect="1"/>
          </p:cNvPicPr>
          <p:nvPr/>
        </p:nvPicPr>
        <p:blipFill>
          <a:blip r:embed="rId3"/>
          <a:stretch>
            <a:fillRect/>
          </a:stretch>
        </p:blipFill>
        <p:spPr>
          <a:xfrm>
            <a:off x="0" y="0"/>
            <a:ext cx="12198001" cy="6858000"/>
          </a:xfrm>
          <a:prstGeom prst="rect">
            <a:avLst/>
          </a:prstGeom>
        </p:spPr>
      </p:pic>
      <p:sp>
        <p:nvSpPr>
          <p:cNvPr id="2" name="Title 1">
            <a:extLst>
              <a:ext uri="{FF2B5EF4-FFF2-40B4-BE49-F238E27FC236}">
                <a16:creationId xmlns:a16="http://schemas.microsoft.com/office/drawing/2014/main" id="{1D381A9D-0319-43C9-935F-3943A54D2DF0}"/>
              </a:ext>
            </a:extLst>
          </p:cNvPr>
          <p:cNvSpPr>
            <a:spLocks noGrp="1"/>
          </p:cNvSpPr>
          <p:nvPr>
            <p:ph type="ctrTitle"/>
          </p:nvPr>
        </p:nvSpPr>
        <p:spPr>
          <a:xfrm>
            <a:off x="1524000" y="1209447"/>
            <a:ext cx="9144000" cy="2387600"/>
          </a:xfrm>
        </p:spPr>
        <p:txBody>
          <a:bodyPr>
            <a:normAutofit/>
          </a:bodyPr>
          <a:lstStyle/>
          <a:p>
            <a:r>
              <a:rPr lang="en-US" sz="8000" dirty="0">
                <a:solidFill>
                  <a:schemeClr val="accent4">
                    <a:lumMod val="40000"/>
                    <a:lumOff val="60000"/>
                  </a:schemeClr>
                </a:solidFill>
                <a:effectLst>
                  <a:outerShdw blurRad="50800" dist="38100" dir="2700000" algn="tl" rotWithShape="0">
                    <a:prstClr val="black">
                      <a:alpha val="40000"/>
                    </a:prstClr>
                  </a:outerShdw>
                  <a:reflection blurRad="6350" stA="60000" endA="900" endPos="60000" dist="29997" dir="5400000" sy="-100000" algn="bl" rotWithShape="0"/>
                </a:effectLst>
                <a:latin typeface="Copperplate Gothic Bold" panose="020E0705020206020404" pitchFamily="34" charset="0"/>
              </a:rPr>
              <a:t>Conclusion</a:t>
            </a:r>
          </a:p>
        </p:txBody>
      </p:sp>
      <p:sp>
        <p:nvSpPr>
          <p:cNvPr id="3" name="Subtitle 2">
            <a:extLst>
              <a:ext uri="{FF2B5EF4-FFF2-40B4-BE49-F238E27FC236}">
                <a16:creationId xmlns:a16="http://schemas.microsoft.com/office/drawing/2014/main" id="{5E94099D-0108-40A1-B587-9735C77A4402}"/>
              </a:ext>
            </a:extLst>
          </p:cNvPr>
          <p:cNvSpPr>
            <a:spLocks noGrp="1"/>
          </p:cNvSpPr>
          <p:nvPr>
            <p:ph type="subTitle" idx="1"/>
          </p:nvPr>
        </p:nvSpPr>
        <p:spPr>
          <a:xfrm>
            <a:off x="600075" y="4806494"/>
            <a:ext cx="10915650" cy="1583420"/>
          </a:xfrm>
        </p:spPr>
        <p:txBody>
          <a:bodyPr>
            <a:normAutofit/>
          </a:bodyPr>
          <a:lstStyle/>
          <a:p>
            <a:r>
              <a:rPr lang="en-US" sz="4800" b="1" dirty="0">
                <a:solidFill>
                  <a:schemeClr val="bg1"/>
                </a:solidFill>
                <a:effectLst>
                  <a:outerShdw blurRad="50800" dist="38100" dir="2700000" algn="tl" rotWithShape="0">
                    <a:prstClr val="black">
                      <a:alpha val="40000"/>
                    </a:prstClr>
                  </a:outerShdw>
                </a:effectLst>
              </a:rPr>
              <a:t>Let us use God’s mirror to equip ourselves to be blessed and approved before Him.</a:t>
            </a:r>
          </a:p>
        </p:txBody>
      </p:sp>
    </p:spTree>
    <p:extLst>
      <p:ext uri="{BB962C8B-B14F-4D97-AF65-F5344CB8AC3E}">
        <p14:creationId xmlns:p14="http://schemas.microsoft.com/office/powerpoint/2010/main" val="3597995892"/>
      </p:ext>
    </p:extLst>
  </p:cSld>
  <p:clrMapOvr>
    <a:masterClrMapping/>
  </p:clrMapOvr>
  <mc:AlternateContent xmlns:mc="http://schemas.openxmlformats.org/markup-compatibility/2006">
    <mc:Choice xmlns:p14="http://schemas.microsoft.com/office/powerpoint/2010/main" Requires="p14">
      <p:transition spd="slow">
        <p14:warp dir="in"/>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587</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Copperplate Gothic Bold</vt:lpstr>
      <vt:lpstr>Calibri Light</vt:lpstr>
      <vt:lpstr>Arial</vt:lpstr>
      <vt:lpstr>Calibri</vt:lpstr>
      <vt:lpstr>Office Theme</vt:lpstr>
      <vt:lpstr>God’s Mirror</vt:lpstr>
      <vt:lpstr>God’s Mirror</vt:lpstr>
      <vt:lpstr>God’s Mirror</vt:lpstr>
      <vt:lpstr>God’s Mirror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Mirror</dc:title>
  <dc:creator>Josh Cox</dc:creator>
  <cp:lastModifiedBy>Josh Cox</cp:lastModifiedBy>
  <cp:revision>12</cp:revision>
  <dcterms:created xsi:type="dcterms:W3CDTF">2017-06-23T16:35:52Z</dcterms:created>
  <dcterms:modified xsi:type="dcterms:W3CDTF">2017-06-23T21:13:45Z</dcterms:modified>
</cp:coreProperties>
</file>